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PT Sans Narrow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A14B1A-3930-4708-93C9-DD8BE6E40690}">
  <a:tblStyle styleId="{9DA14B1A-3930-4708-93C9-DD8BE6E40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4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TSansNarrow-bold.fntdata"/><Relationship Id="rId14" Type="http://schemas.openxmlformats.org/officeDocument/2006/relationships/slide" Target="slides/slide8.xml"/><Relationship Id="rId58" Type="http://schemas.openxmlformats.org/officeDocument/2006/relationships/font" Target="fonts/PTSansNarrow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f157ead3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f157ead3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f157ead3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f157ead3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f157ead3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f157ead3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f157ead3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f157ead3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f157ead3_2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f157ead3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f157ead3_2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f157ead3_2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f157ead3_2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f157ead3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f157ead3_2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f157ead3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f157ead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f157ead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f157ead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f157ea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bf0a930b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bf0a930b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We’ve studied the time seires therem and applied the simple methods and compare them. At last we found that it seems the simple methods works very well.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f157ead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f157ead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f157ead3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f157ead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f157ead3_2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bf157ead3_2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f157ead3_2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f157ead3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bf157ead3_3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bf157ead3_3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f157ead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f157ead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f0a930ba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bf0a930ba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f0a930b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f0a930b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f0a930b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bf0a930b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f0a930ba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bf0a930b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f0a930b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f0a930b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f0a930ba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bf0a930ba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f0a930b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f0a930b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bf0a930ba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bf0a930ba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bf0a930ba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bf0a930ba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bf0a930ba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bf0a930ba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bf157ead3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bf157ead3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bf157ead3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bf157ead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f157ead3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f157ead3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Model chose for non seasonal part: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-order autoregressive part = 3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-no differencing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-no moving average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Model chose for the seasonal part: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-order seasonal autoregressive = 2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-1 seasonal difference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-no seasonal moving average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f157ead3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bf157ead3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bf157ead3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bf157ead3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f157ead3_2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f157ead3_2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f157ead3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f157ead3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bf157ead3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bf157ead3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bf157ead3_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bf157ead3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bf157ead3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bf157ead3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f157ead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bf157ead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bf157ead3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bf157ead3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bf0a930ba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bf0a930ba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bf157ead3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bf157ead3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bf0a930b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bf0a930b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bf0a930ba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bf0a930ba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f157ea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f157ea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bf157ead3_2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bf157ead3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f157ead3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bf157ead3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157ead3_2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157ead3_2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f157ead3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f157ead3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f157ead3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f157ea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f157ead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f157ead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doi.org/10.1016/j.ijforecast.2015.09.006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i.org/10.1016/j.ijforecast.2015.09.006" TargetMode="External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265931"/>
            <a:ext cx="7136700" cy="16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Prediction for time series with missing values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966500" y="2774175"/>
            <a:ext cx="5211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MAP573 Group 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Victor Bossard    Aubry d’Andoque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Liwenhan Xie   Yelan Mo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annually, monthly, or weekly correlation is not significant.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Exception zone: 9, 10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49879" l="0" r="0" t="0"/>
          <a:stretch/>
        </p:blipFill>
        <p:spPr>
          <a:xfrm>
            <a:off x="3842375" y="68150"/>
            <a:ext cx="2647626" cy="50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49879"/>
          <a:stretch/>
        </p:blipFill>
        <p:spPr>
          <a:xfrm>
            <a:off x="6490000" y="68150"/>
            <a:ext cx="2647626" cy="500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Daily </a:t>
            </a:r>
            <a:r>
              <a:rPr lang="zh-CN"/>
              <a:t>ACF result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6346" l="0" r="0" t="5134"/>
          <a:stretch/>
        </p:blipFill>
        <p:spPr>
          <a:xfrm>
            <a:off x="238050" y="3497025"/>
            <a:ext cx="3545550" cy="1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405750" y="4745800"/>
            <a:ext cx="40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343175" y="4745800"/>
            <a:ext cx="61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571900" y="3948725"/>
            <a:ext cx="1080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Global ACF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894950" y="-134675"/>
            <a:ext cx="40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095000" y="-134675"/>
            <a:ext cx="61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8754625" y="-134675"/>
            <a:ext cx="61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800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542900" y="-134675"/>
            <a:ext cx="40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Hourly ACF result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138800" y="1420038"/>
            <a:ext cx="429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 most areas, 24 hour contributes to the highest correlation.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 zone 9, 12 hour contributes to the highest negative correlation, while the 24 hour lag is not as clear as other zones.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 zone 10, close timestamps are always highly correlated.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13305" l="0" r="25093" t="8245"/>
          <a:stretch/>
        </p:blipFill>
        <p:spPr>
          <a:xfrm>
            <a:off x="3945900" y="228800"/>
            <a:ext cx="5136899" cy="10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12584" l="0" r="25093" t="8959"/>
          <a:stretch/>
        </p:blipFill>
        <p:spPr>
          <a:xfrm>
            <a:off x="3945900" y="1381075"/>
            <a:ext cx="5136899" cy="10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5">
            <a:alphaModFix/>
          </a:blip>
          <a:srcRect b="12890" l="12286" r="25092" t="8653"/>
          <a:stretch/>
        </p:blipFill>
        <p:spPr>
          <a:xfrm>
            <a:off x="4788300" y="2533350"/>
            <a:ext cx="4294499" cy="10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6">
            <a:alphaModFix/>
          </a:blip>
          <a:srcRect b="12356" l="12286" r="25092" t="9187"/>
          <a:stretch/>
        </p:blipFill>
        <p:spPr>
          <a:xfrm>
            <a:off x="4788300" y="3685625"/>
            <a:ext cx="4294499" cy="10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6535650" y="2785038"/>
            <a:ext cx="79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Zone 9</a:t>
            </a:r>
            <a:endParaRPr b="1"/>
          </a:p>
        </p:txBody>
      </p:sp>
      <p:sp>
        <p:nvSpPr>
          <p:cNvPr id="163" name="Google Shape;163;p23"/>
          <p:cNvSpPr txBox="1"/>
          <p:nvPr/>
        </p:nvSpPr>
        <p:spPr>
          <a:xfrm>
            <a:off x="6521100" y="1698600"/>
            <a:ext cx="128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Zone 7</a:t>
            </a:r>
            <a:endParaRPr b="1"/>
          </a:p>
        </p:txBody>
      </p:sp>
      <p:sp>
        <p:nvSpPr>
          <p:cNvPr id="164" name="Google Shape;164;p23"/>
          <p:cNvSpPr txBox="1"/>
          <p:nvPr/>
        </p:nvSpPr>
        <p:spPr>
          <a:xfrm>
            <a:off x="6521100" y="576700"/>
            <a:ext cx="128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Zone 4</a:t>
            </a:r>
            <a:endParaRPr b="1"/>
          </a:p>
        </p:txBody>
      </p:sp>
      <p:sp>
        <p:nvSpPr>
          <p:cNvPr id="165" name="Google Shape;165;p23"/>
          <p:cNvSpPr txBox="1"/>
          <p:nvPr/>
        </p:nvSpPr>
        <p:spPr>
          <a:xfrm>
            <a:off x="6510700" y="4052963"/>
            <a:ext cx="1161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Zone 10</a:t>
            </a:r>
            <a:endParaRPr b="1"/>
          </a:p>
        </p:txBody>
      </p:sp>
      <p:sp>
        <p:nvSpPr>
          <p:cNvPr id="166" name="Google Shape;166;p23"/>
          <p:cNvSpPr txBox="1"/>
          <p:nvPr/>
        </p:nvSpPr>
        <p:spPr>
          <a:xfrm>
            <a:off x="5124850" y="-88175"/>
            <a:ext cx="6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24h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8446300" y="-88175"/>
            <a:ext cx="11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 week</a:t>
            </a:r>
            <a:endParaRPr/>
          </a:p>
        </p:txBody>
      </p:sp>
      <p:cxnSp>
        <p:nvCxnSpPr>
          <p:cNvPr id="168" name="Google Shape;168;p23"/>
          <p:cNvCxnSpPr/>
          <p:nvPr/>
        </p:nvCxnSpPr>
        <p:spPr>
          <a:xfrm flipH="1" rot="10800000">
            <a:off x="5351000" y="216625"/>
            <a:ext cx="39900" cy="51990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3"/>
          <p:cNvCxnSpPr/>
          <p:nvPr/>
        </p:nvCxnSpPr>
        <p:spPr>
          <a:xfrm flipH="1" rot="10800000">
            <a:off x="8792400" y="216625"/>
            <a:ext cx="39900" cy="51990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76712" r="15370" t="0"/>
          <a:stretch/>
        </p:blipFill>
        <p:spPr>
          <a:xfrm>
            <a:off x="3953325" y="132750"/>
            <a:ext cx="799799" cy="202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Cross-correlation of zones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407750" y="1288100"/>
            <a:ext cx="3994200" cy="32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Zones 9 and 10 appears to be resp. anti-correlated (-0.25) and less correlated (0.4).</a:t>
            </a:r>
            <a:br>
              <a:rPr lang="zh-C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explanation in the challenge abstract.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5392" l="15354" r="28931" t="0"/>
          <a:stretch/>
        </p:blipFill>
        <p:spPr>
          <a:xfrm>
            <a:off x="5749400" y="882513"/>
            <a:ext cx="3082899" cy="3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32975" l="72470" r="14089" t="0"/>
          <a:stretch/>
        </p:blipFill>
        <p:spPr>
          <a:xfrm>
            <a:off x="4924200" y="1497878"/>
            <a:ext cx="825199" cy="25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Temperature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226900" y="119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Highly correlated (&gt; .94)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Strong autocorrelation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8015" l="7945" r="12284" t="8407"/>
          <a:stretch/>
        </p:blipFill>
        <p:spPr>
          <a:xfrm>
            <a:off x="447075" y="2158133"/>
            <a:ext cx="3273674" cy="274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6120" l="7427" r="8354" t="11173"/>
          <a:stretch/>
        </p:blipFill>
        <p:spPr>
          <a:xfrm>
            <a:off x="5473825" y="3444225"/>
            <a:ext cx="3273674" cy="1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7378" l="7427" r="8354" t="11002"/>
          <a:stretch/>
        </p:blipFill>
        <p:spPr>
          <a:xfrm>
            <a:off x="5452000" y="1781549"/>
            <a:ext cx="3317324" cy="1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6">
            <a:alphaModFix/>
          </a:blip>
          <a:srcRect b="-9" l="0" r="0" t="6890"/>
          <a:stretch/>
        </p:blipFill>
        <p:spPr>
          <a:xfrm>
            <a:off x="5428725" y="118874"/>
            <a:ext cx="3317325" cy="16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6688675" y="1781550"/>
            <a:ext cx="1149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5-day ACF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6543925" y="3590550"/>
            <a:ext cx="1438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5-day PACF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6616225" y="118875"/>
            <a:ext cx="1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400-day ACF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7">
            <a:alphaModFix/>
          </a:blip>
          <a:srcRect b="3260" l="0" r="0" t="0"/>
          <a:stretch/>
        </p:blipFill>
        <p:spPr>
          <a:xfrm>
            <a:off x="3656250" y="445025"/>
            <a:ext cx="1661900" cy="45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3445675" y="4265500"/>
            <a:ext cx="275100" cy="266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3852750" y="118875"/>
            <a:ext cx="1374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SDT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475" y="569162"/>
            <a:ext cx="4831525" cy="42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Correlation with Temperature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152475"/>
            <a:ext cx="37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highest correlation happens at the </a:t>
            </a:r>
            <a:r>
              <a:rPr b="1" lang="zh-CN"/>
              <a:t>12h</a:t>
            </a:r>
            <a:r>
              <a:rPr lang="zh-CN"/>
              <a:t> lag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negative correlation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00" y="2214775"/>
            <a:ext cx="4460800" cy="26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395" y="1457275"/>
            <a:ext cx="4882074" cy="289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Explanation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266325"/>
            <a:ext cx="3534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in accordance with the original paper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 b="19935" l="0" r="0" t="0"/>
          <a:stretch/>
        </p:blipFill>
        <p:spPr>
          <a:xfrm>
            <a:off x="3921404" y="297825"/>
            <a:ext cx="5532335" cy="1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/>
          <p:nvPr/>
        </p:nvSpPr>
        <p:spPr>
          <a:xfrm>
            <a:off x="6121525" y="3794775"/>
            <a:ext cx="387300" cy="18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4542875" y="4415200"/>
            <a:ext cx="428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</a:t>
            </a:r>
            <a:r>
              <a:rPr lang="zh-CN" u="sng">
                <a:solidFill>
                  <a:schemeClr val="hlink"/>
                </a:solidFill>
                <a:hlinkClick r:id="rId5"/>
              </a:rPr>
              <a:t>Wang et. al., 2010</a:t>
            </a:r>
            <a:r>
              <a:rPr lang="zh-CN"/>
              <a:t>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Methods</a:t>
            </a:r>
            <a:endParaRPr/>
          </a:p>
        </p:txBody>
      </p:sp>
      <p:sp>
        <p:nvSpPr>
          <p:cNvPr id="218" name="Google Shape;218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Simple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NNAR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Seasonal </a:t>
            </a:r>
            <a:r>
              <a:rPr lang="zh-CN"/>
              <a:t>Decomposition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ARIMA</a:t>
            </a:r>
            <a:endParaRPr/>
          </a:p>
        </p:txBody>
      </p:sp>
      <p:sp>
        <p:nvSpPr>
          <p:cNvPr id="219" name="Google Shape;219;p28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Classic Methods in Time Series Analysis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1152475"/>
            <a:ext cx="44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Average</a:t>
            </a:r>
            <a:br>
              <a:rPr lang="zh-C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Last Observation / Seasonal Naive</a:t>
            </a:r>
            <a:br>
              <a:rPr lang="zh-C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Drift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zh-CN"/>
            </a:b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19988" l="3446" r="0" t="29265"/>
          <a:stretch/>
        </p:blipFill>
        <p:spPr>
          <a:xfrm>
            <a:off x="4708375" y="1170002"/>
            <a:ext cx="4419000" cy="38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b="20768" l="4933" r="0" t="34356"/>
          <a:stretch/>
        </p:blipFill>
        <p:spPr>
          <a:xfrm>
            <a:off x="4865725" y="1875650"/>
            <a:ext cx="17071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425" y="1875650"/>
            <a:ext cx="2295300" cy="32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9"/>
          <p:cNvCxnSpPr/>
          <p:nvPr/>
        </p:nvCxnSpPr>
        <p:spPr>
          <a:xfrm flipH="1" rot="10800000">
            <a:off x="6340925" y="1879100"/>
            <a:ext cx="275400" cy="3441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29"/>
          <p:cNvPicPr preferRelativeResize="0"/>
          <p:nvPr/>
        </p:nvPicPr>
        <p:blipFill rotWithShape="1">
          <a:blip r:embed="rId6">
            <a:alphaModFix/>
          </a:blip>
          <a:srcRect b="0" l="0" r="36844" t="19113"/>
          <a:stretch/>
        </p:blipFill>
        <p:spPr>
          <a:xfrm>
            <a:off x="4678250" y="2477138"/>
            <a:ext cx="4216649" cy="7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-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Forecast Accuracy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/>
          </a:p>
        </p:txBody>
      </p:sp>
      <p:graphicFrame>
        <p:nvGraphicFramePr>
          <p:cNvPr id="236" name="Google Shape;236;p30"/>
          <p:cNvGraphicFramePr/>
          <p:nvPr/>
        </p:nvGraphicFramePr>
        <p:xfrm>
          <a:off x="128175" y="70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{9DA14B1A-3930-4708-93C9-DD8BE6E40690}</a:tableStyleId>
              </a:tblPr>
              <a:tblGrid>
                <a:gridCol w="2962550"/>
                <a:gridCol w="2962550"/>
                <a:gridCol w="2962550"/>
              </a:tblGrid>
              <a:tr h="37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Metrics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Formula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Explanation/Analysis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mean(errors)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Scale dependant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/>
                        <a:t>Root Mean Square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sqrt(mean(e^2))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Big errors are more penalized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58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/>
                        <a:t>Mean Absolute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mean(|errors|)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All errors big or small have the same impact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 Percentage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mean(100*e/y)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89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 Absolute Percentage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mean(100*|e|/y)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highlight>
                            <a:srgbClr val="FFFFFF"/>
                          </a:highlight>
                        </a:rPr>
                        <a:t>tells how much % predictions differ from true values, do not depend on the data set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1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 Absolute Scaled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mean(|q|)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Used to compare forecast methods over series with different units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58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ACF1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Autocorrelation of errors at lag 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Relates to the randomness of the error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Simple Models Results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600" y="1152425"/>
            <a:ext cx="5970789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Objective of the Project: Best Forecast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C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Different methods for the forecast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C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is a good forecast ?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C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Need to define a metric and apply it on each method to compare every results we get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C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Suggestions : Mean Absolute Error, Mean Square Error, residual forecast error and forecast bias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Associated Metrics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266325"/>
            <a:ext cx="3925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Seasonal</a:t>
            </a:r>
            <a:r>
              <a:rPr lang="zh-CN"/>
              <a:t> Naive method give the best results overall </a:t>
            </a:r>
            <a:r>
              <a:rPr lang="zh-CN"/>
              <a:t>even though values highly depends on the forecasted period</a:t>
            </a:r>
            <a:r>
              <a:rPr lang="zh-CN"/>
              <a:t> 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8575"/>
            <a:ext cx="3806199" cy="2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13" y="2730875"/>
            <a:ext cx="3660965" cy="22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139275" y="277750"/>
            <a:ext cx="9144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Cross-Validation : Effect of Forecasting Debut and Horizon</a:t>
            </a:r>
            <a:endParaRPr sz="3400"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150"/>
            <a:ext cx="4562149" cy="2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498" y="1877575"/>
            <a:ext cx="4862499" cy="30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Vector Autoregression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</a:t>
            </a:r>
            <a:r>
              <a:rPr lang="zh-CN"/>
              <a:t>dea: to leverage the temperature information for a better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VAR Basis: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Each of the time series in the system influences each other.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Granger’s Causality Test: checked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time series to be forecast is stationary.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Augmented Dickey-Fuller Test: checked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VAR Test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0" t="4085"/>
          <a:stretch/>
        </p:blipFill>
        <p:spPr>
          <a:xfrm>
            <a:off x="2833700" y="1999625"/>
            <a:ext cx="3061849" cy="2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b="0" l="0" r="0" t="3428"/>
          <a:stretch/>
        </p:blipFill>
        <p:spPr>
          <a:xfrm>
            <a:off x="5895550" y="1999625"/>
            <a:ext cx="3040973" cy="29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Filling method does not matter.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Fill the missing value with previous time slot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Fill with zero.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Lag is important.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AIC/BIC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00" y="631075"/>
            <a:ext cx="6703652" cy="41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5112738" y="3588459"/>
            <a:ext cx="400500" cy="42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311700" y="269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Advanced</a:t>
            </a:r>
            <a:r>
              <a:rPr lang="zh-CN"/>
              <a:t> Methods in Time Series Analysis</a:t>
            </a:r>
            <a:endParaRPr/>
          </a:p>
        </p:txBody>
      </p:sp>
      <p:sp>
        <p:nvSpPr>
          <p:cNvPr id="284" name="Google Shape;284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Neural Network Time Series Forecasts (NNAR)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Autoregressive Integrated Moving Average model (ARIMA)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Seasonal and Trend decomposition using Loess Forecasting (STLF)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Neural Network Time Series Forecasts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99" y="1349075"/>
            <a:ext cx="5711476" cy="2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375" y="1710800"/>
            <a:ext cx="2316950" cy="8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625" y="2719225"/>
            <a:ext cx="1776450" cy="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Neural Network Autoregression model (NNAR)</a:t>
            </a:r>
            <a:endParaRPr/>
          </a:p>
        </p:txBody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NNAR(p,P,k)m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 : Number of non-seasonal lags used as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 : Number of seasonal lags used as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k : Number of neurons in the hidden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 : Number of observations per period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Input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                           is equivalent to                                         without seasonarity restrictions 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 </a:t>
            </a:r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12883" l="0" r="0" t="31268"/>
          <a:stretch/>
        </p:blipFill>
        <p:spPr>
          <a:xfrm>
            <a:off x="683375" y="1351175"/>
            <a:ext cx="1725525" cy="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/>
          </a:blip>
          <a:srcRect b="30805" l="0" r="0" t="9296"/>
          <a:stretch/>
        </p:blipFill>
        <p:spPr>
          <a:xfrm>
            <a:off x="1911675" y="2636825"/>
            <a:ext cx="4110550" cy="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5">
            <a:alphaModFix/>
          </a:blip>
          <a:srcRect b="29907" l="2922" r="0" t="10952"/>
          <a:stretch/>
        </p:blipFill>
        <p:spPr>
          <a:xfrm>
            <a:off x="4141825" y="3603625"/>
            <a:ext cx="2349475" cy="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6">
            <a:alphaModFix/>
          </a:blip>
          <a:srcRect b="33132" l="11355" r="0" t="0"/>
          <a:stretch/>
        </p:blipFill>
        <p:spPr>
          <a:xfrm>
            <a:off x="750963" y="3574900"/>
            <a:ext cx="1657950" cy="3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Neural Network Autoregression model (NNAR)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" y="1152425"/>
            <a:ext cx="5973132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/>
        </p:nvSpPr>
        <p:spPr>
          <a:xfrm>
            <a:off x="6665300" y="1725450"/>
            <a:ext cx="15942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It is capable to capture the seasonality and the features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NNAR with External Regressors : Temperature</a:t>
            </a:r>
            <a:endParaRPr/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External regressor : the 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11 temperature stations : no correlation with the zones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How to correlate the stations to the zones 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Matching the stations with zones is ”Businesswise wrong” cause “the data from a weather station in California may match very well with a zone in Florida. But, it is just a coincidence”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Dirty data : man-made hot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=&gt; Mean value of all the stations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0" l="11863" r="0" t="0"/>
          <a:stretch/>
        </p:blipFill>
        <p:spPr>
          <a:xfrm>
            <a:off x="5075900" y="3216375"/>
            <a:ext cx="3742425" cy="8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/>
          <p:nvPr/>
        </p:nvSpPr>
        <p:spPr>
          <a:xfrm>
            <a:off x="6636775" y="3723975"/>
            <a:ext cx="2195400" cy="31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Plan of the Presentation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Global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Simple Methods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Vector Autoregression (VAR)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Neural Network Time Series Forecasts (NNAR)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Autoregressive Integrated Moving Average model (</a:t>
            </a:r>
            <a:r>
              <a:rPr lang="zh-CN"/>
              <a:t>ARIMA)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Seasonal Decomposition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Results &amp; Conclusion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NNAR with External Regressors : Temperature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311700" y="1266325"/>
            <a:ext cx="4456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Observation from the plot : x[t</a:t>
            </a:r>
            <a:r>
              <a:rPr baseline="-25000" lang="zh-CN"/>
              <a:t>-12</a:t>
            </a:r>
            <a:r>
              <a:rPr lang="zh-CN"/>
              <a:t>] more correlated than x[t</a:t>
            </a:r>
            <a:r>
              <a:rPr baseline="-25000" lang="zh-CN"/>
              <a:t>0</a:t>
            </a:r>
            <a:r>
              <a:rPr lang="zh-CN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According to the Ariticle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[Wang et. al., 2010]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chose the average temperature of the past 48 hours and the temperature 12 hour ago as the feature of the temperatures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200" y="1352375"/>
            <a:ext cx="4460800" cy="26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NNAR with External Regressors : Temperature</a:t>
            </a:r>
            <a:endParaRPr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25" y="1152425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NNAR with / without External Regressors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1152425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Comparison of the Measures</a:t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1152425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Comparison of the Mesures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325" y="1152425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311700" y="23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Advanced but classic methods</a:t>
            </a:r>
            <a:endParaRPr/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311700" y="1078825"/>
            <a:ext cx="85206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Focus firstly about load in zone 21 (sum) UNIVARIATE prediction: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-It is the most important part in the evaluation of performance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-It is easier to forecast and interpret (no interactions between zones)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/>
        </p:nvSpPr>
        <p:spPr>
          <a:xfrm>
            <a:off x="311700" y="2797450"/>
            <a:ext cx="84198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Methods tried : 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-ARIMA (automatic detection)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-Seasonal and Trend decomposition using Loess Forecasting model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-ARIMA with external regressor (Fourier terms and temperature)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11700" y="18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0: a brutal (and naive) forecast with ARIMA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b="4988" l="0" r="0" t="0"/>
          <a:stretch/>
        </p:blipFill>
        <p:spPr>
          <a:xfrm>
            <a:off x="1968850" y="854650"/>
            <a:ext cx="5206325" cy="27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/>
        </p:nvSpPr>
        <p:spPr>
          <a:xfrm>
            <a:off x="489300" y="3635650"/>
            <a:ext cx="8455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What happened 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Data collected every hour, time series of seasonality = 24*365 = 8760 !!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whereas auto.ARIMA struggles to fit model with seasonality &gt; 300...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114750" y="10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0: a brutal forecast with ARIMA</a:t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7733" l="0" r="39882" t="17326"/>
          <a:stretch/>
        </p:blipFill>
        <p:spPr>
          <a:xfrm>
            <a:off x="114750" y="804450"/>
            <a:ext cx="5868674" cy="41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/>
          <p:nvPr/>
        </p:nvSpPr>
        <p:spPr>
          <a:xfrm>
            <a:off x="5983425" y="804450"/>
            <a:ext cx="28734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Model trained over 3 months only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The model doesn’t capture bigger trends than the daily one :(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=&gt; bigger training set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11700" y="23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0: a brutal forecast with ARIMA</a:t>
            </a:r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3">
            <a:alphaModFix/>
          </a:blip>
          <a:srcRect b="11369" l="0" r="41948" t="14802"/>
          <a:stretch/>
        </p:blipFill>
        <p:spPr>
          <a:xfrm>
            <a:off x="152400" y="804450"/>
            <a:ext cx="5693625" cy="40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5983425" y="804450"/>
            <a:ext cx="2873400" cy="4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Model trained over a year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Now capture a moving average :)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But results are not as good as I hoped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ARIMA takes a while before fitting big dataset + 24 seasonality fixed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=&gt; Other methods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3985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1: analyze seasonalities</a:t>
            </a:r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 rotWithShape="1">
          <a:blip r:embed="rId3">
            <a:alphaModFix/>
          </a:blip>
          <a:srcRect b="9563" l="0" r="42857" t="18208"/>
          <a:stretch/>
        </p:blipFill>
        <p:spPr>
          <a:xfrm>
            <a:off x="139850" y="765250"/>
            <a:ext cx="4112951" cy="29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 rotWithShape="1">
          <a:blip r:embed="rId4">
            <a:alphaModFix/>
          </a:blip>
          <a:srcRect b="25209" l="1600" r="41645" t="14465"/>
          <a:stretch/>
        </p:blipFill>
        <p:spPr>
          <a:xfrm>
            <a:off x="4252800" y="702525"/>
            <a:ext cx="4891199" cy="29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113100" y="3750975"/>
            <a:ext cx="89178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Strongest seasonality : 182,25 days (half a year), a day (half the power), half a day (sixth the power)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ACF : peaks et lag of 24 and around 4400 =&gt; similar hint. </a:t>
            </a:r>
            <a:r>
              <a:rPr lang="zh-C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</a:t>
            </a:r>
            <a:r>
              <a:rPr lang="zh-CN"/>
              <a:t>verview</a:t>
            </a:r>
            <a:endParaRPr/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Visualization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29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1: MSTL Decomposition</a:t>
            </a:r>
            <a:endParaRPr/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28070" l="7180" r="43026" t="16650"/>
          <a:stretch/>
        </p:blipFill>
        <p:spPr>
          <a:xfrm>
            <a:off x="0" y="1205113"/>
            <a:ext cx="4378874" cy="2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4">
            <a:alphaModFix/>
          </a:blip>
          <a:srcRect b="20730" l="7870" r="43184" t="26493"/>
          <a:stretch/>
        </p:blipFill>
        <p:spPr>
          <a:xfrm>
            <a:off x="4378875" y="1205125"/>
            <a:ext cx="4672475" cy="28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16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2: STLF Forecasting</a:t>
            </a:r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3">
            <a:alphaModFix/>
          </a:blip>
          <a:srcRect b="11929" l="0" r="42102" t="16117"/>
          <a:stretch/>
        </p:blipFill>
        <p:spPr>
          <a:xfrm>
            <a:off x="4619744" y="0"/>
            <a:ext cx="4524257" cy="31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 rotWithShape="1">
          <a:blip r:embed="rId4">
            <a:alphaModFix/>
          </a:blip>
          <a:srcRect b="5186" l="0" r="42512" t="14531"/>
          <a:stretch/>
        </p:blipFill>
        <p:spPr>
          <a:xfrm>
            <a:off x="152400" y="915800"/>
            <a:ext cx="4218126" cy="3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5">
            <a:alphaModFix/>
          </a:blip>
          <a:srcRect b="23080" l="6084" r="41774" t="19331"/>
          <a:stretch/>
        </p:blipFill>
        <p:spPr>
          <a:xfrm>
            <a:off x="5951952" y="3161350"/>
            <a:ext cx="3192048" cy="1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 rot="-2700000">
            <a:off x="5607685" y="3179477"/>
            <a:ext cx="288500" cy="57275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18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But….</a:t>
            </a:r>
            <a:endParaRPr/>
          </a:p>
        </p:txBody>
      </p:sp>
      <p:pic>
        <p:nvPicPr>
          <p:cNvPr id="406" name="Google Shape;406;p54"/>
          <p:cNvPicPr preferRelativeResize="0"/>
          <p:nvPr/>
        </p:nvPicPr>
        <p:blipFill rotWithShape="1">
          <a:blip r:embed="rId3">
            <a:alphaModFix/>
          </a:blip>
          <a:srcRect b="12549" l="0" r="42349" t="14660"/>
          <a:stretch/>
        </p:blipFill>
        <p:spPr>
          <a:xfrm>
            <a:off x="77150" y="953425"/>
            <a:ext cx="4965775" cy="35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 rotWithShape="1">
          <a:blip r:embed="rId4">
            <a:alphaModFix/>
          </a:blip>
          <a:srcRect b="25510" l="6236" r="41883" t="18062"/>
          <a:stretch/>
        </p:blipFill>
        <p:spPr>
          <a:xfrm>
            <a:off x="5469700" y="-3"/>
            <a:ext cx="3674301" cy="224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/>
          <p:nvPr/>
        </p:nvSpPr>
        <p:spPr>
          <a:xfrm>
            <a:off x="4917675" y="1354850"/>
            <a:ext cx="639900" cy="363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5">
            <a:alphaModFix/>
          </a:blip>
          <a:srcRect b="23080" l="6084" r="41774" t="19331"/>
          <a:stretch/>
        </p:blipFill>
        <p:spPr>
          <a:xfrm>
            <a:off x="5469700" y="2861890"/>
            <a:ext cx="3674301" cy="228161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/>
          <p:nvPr/>
        </p:nvSpPr>
        <p:spPr>
          <a:xfrm>
            <a:off x="6812000" y="2208000"/>
            <a:ext cx="1179300" cy="7275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33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STLF Results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Highly dependant from frequency parametre in ts objects 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Only handle a unique frequency + (ETS/ARIMA… on the non seasonal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Can give quick and actually interesting forecasting 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=&gt; Back to ARIMA with multi seasonal approach 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title"/>
          </p:nvPr>
        </p:nvSpPr>
        <p:spPr>
          <a:xfrm>
            <a:off x="311700" y="16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3: ARIMA with Fourier Regressors</a:t>
            </a:r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7537" l="0" r="43201" t="19771"/>
          <a:stretch/>
        </p:blipFill>
        <p:spPr>
          <a:xfrm>
            <a:off x="4277900" y="741725"/>
            <a:ext cx="4466052" cy="3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/>
        </p:nvSpPr>
        <p:spPr>
          <a:xfrm>
            <a:off x="125425" y="4264500"/>
            <a:ext cx="8267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!! Beware of computation time !!</a:t>
            </a:r>
            <a:endParaRPr sz="2000"/>
          </a:p>
        </p:txBody>
      </p:sp>
      <p:pic>
        <p:nvPicPr>
          <p:cNvPr id="424" name="Google Shape;424;p56"/>
          <p:cNvPicPr preferRelativeResize="0"/>
          <p:nvPr/>
        </p:nvPicPr>
        <p:blipFill rotWithShape="1">
          <a:blip r:embed="rId4">
            <a:alphaModFix/>
          </a:blip>
          <a:srcRect b="6924" l="0" r="43210" t="16134"/>
          <a:stretch/>
        </p:blipFill>
        <p:spPr>
          <a:xfrm>
            <a:off x="125425" y="872713"/>
            <a:ext cx="3874574" cy="29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/>
        </p:nvSpPr>
        <p:spPr>
          <a:xfrm>
            <a:off x="865625" y="3824075"/>
            <a:ext cx="287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ARIMA on ts with xreg 5 degrees in Fourier terms</a:t>
            </a:r>
            <a:endParaRPr/>
          </a:p>
        </p:txBody>
      </p:sp>
      <p:sp>
        <p:nvSpPr>
          <p:cNvPr id="426" name="Google Shape;426;p56"/>
          <p:cNvSpPr txBox="1"/>
          <p:nvPr/>
        </p:nvSpPr>
        <p:spPr>
          <a:xfrm>
            <a:off x="5283375" y="39550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ARIMA on msts with xreg 3 degrees in Fourier terms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311700" y="18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5: ARIMA with Temperature Regressor</a:t>
            </a:r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 b="9172" l="0" r="40447" t="15887"/>
          <a:stretch/>
        </p:blipFill>
        <p:spPr>
          <a:xfrm>
            <a:off x="311700" y="754275"/>
            <a:ext cx="4909100" cy="34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 txBox="1"/>
          <p:nvPr/>
        </p:nvSpPr>
        <p:spPr>
          <a:xfrm>
            <a:off x="5220800" y="1114925"/>
            <a:ext cx="39768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Results from </a:t>
            </a:r>
            <a:r>
              <a:rPr lang="zh-CN" sz="1800">
                <a:solidFill>
                  <a:schemeClr val="dk2"/>
                </a:solidFill>
              </a:rPr>
              <a:t>ARIMA with external regressor = auto.arima forecast on temperature</a:t>
            </a:r>
            <a:endParaRPr/>
          </a:p>
        </p:txBody>
      </p:sp>
      <p:sp>
        <p:nvSpPr>
          <p:cNvPr id="434" name="Google Shape;434;p57"/>
          <p:cNvSpPr txBox="1"/>
          <p:nvPr/>
        </p:nvSpPr>
        <p:spPr>
          <a:xfrm>
            <a:off x="5231150" y="2797550"/>
            <a:ext cx="37263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ARIMA forecast with xreg = forecast from temperatures 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Same issue, equally hard to forecast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 &amp; Conclusion</a:t>
            </a:r>
            <a:endParaRPr/>
          </a:p>
        </p:txBody>
      </p:sp>
      <p:sp>
        <p:nvSpPr>
          <p:cNvPr id="440" name="Google Shape;440;p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Future work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Data : Even though we lacked some information (zones, MV, temperature..) this DS allowed us to explore differents </a:t>
            </a:r>
            <a:r>
              <a:rPr lang="zh-CN"/>
              <a:t>techniques</a:t>
            </a:r>
            <a:r>
              <a:rPr lang="zh-CN"/>
              <a:t> of data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The Library  : Mostly used </a:t>
            </a:r>
            <a:r>
              <a:rPr i="1" lang="zh-CN"/>
              <a:t>forecast </a:t>
            </a:r>
            <a:r>
              <a:rPr lang="zh-CN"/>
              <a:t>has it has implementation of all the methods, a good doc and a great community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The Models : After all, models greatly </a:t>
            </a:r>
            <a:r>
              <a:rPr lang="zh-CN"/>
              <a:t>vary</a:t>
            </a:r>
            <a:r>
              <a:rPr lang="zh-CN"/>
              <a:t> in complexity and the results are not get better with it.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Work</a:t>
            </a:r>
            <a:endParaRPr/>
          </a:p>
        </p:txBody>
      </p:sp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Cross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RNN &amp; LSTM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Other methods : BenchMark, Matrix Factorization for Multivariate Time Series Analysis, etc..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/>
          <p:nvPr/>
        </p:nvSpPr>
        <p:spPr>
          <a:xfrm>
            <a:off x="1182425" y="2899100"/>
            <a:ext cx="6744000" cy="5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1"/>
          <p:cNvSpPr txBox="1"/>
          <p:nvPr>
            <p:ph type="ctrTitle"/>
          </p:nvPr>
        </p:nvSpPr>
        <p:spPr>
          <a:xfrm>
            <a:off x="789725" y="20605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you!</a:t>
            </a:r>
            <a:r>
              <a:rPr lang="zh-CN"/>
              <a:t>😁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9" y="3943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Description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53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Hourly energy loads (in kW) for a US utility with 20 zones. Zone 21 is the total.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Hourly temperature (in ℉) for 11 stations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945600" y="1067125"/>
            <a:ext cx="30342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CN" sz="1100"/>
              <a:t>Missing Period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2005/03/06 0am - 2005/03/12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2005/06/20 0am - 2005/06/26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2005/09/10 0am - 2005/09/16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2005/12/25 0am - 2005/12/31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2006/02/13 0am - 2006/02/19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2006/05/25 0am - 2006/05/31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2006/08/02 0am - 2006/08/08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2006/11/22 0am - 2006/11/28 11pm;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/>
              <a:t>Prediction Period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2008/06/30 5am - 2008/07/07 11pm</a:t>
            </a:r>
            <a:endParaRPr sz="11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4672" l="0" r="0" t="8310"/>
          <a:stretch/>
        </p:blipFill>
        <p:spPr>
          <a:xfrm>
            <a:off x="360875" y="2248825"/>
            <a:ext cx="5115401" cy="27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Q&amp;A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311700" y="131400"/>
            <a:ext cx="5421300" cy="13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1: what about forecasting with previous week values?</a:t>
            </a:r>
            <a:endParaRPr/>
          </a:p>
        </p:txBody>
      </p:sp>
      <p:pic>
        <p:nvPicPr>
          <p:cNvPr id="469" name="Google Shape;469;p63"/>
          <p:cNvPicPr preferRelativeResize="0"/>
          <p:nvPr/>
        </p:nvPicPr>
        <p:blipFill rotWithShape="1">
          <a:blip r:embed="rId3">
            <a:alphaModFix/>
          </a:blip>
          <a:srcRect b="28822" l="4661" r="42790" t="17042"/>
          <a:stretch/>
        </p:blipFill>
        <p:spPr>
          <a:xfrm>
            <a:off x="5204825" y="405200"/>
            <a:ext cx="3939175" cy="22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3"/>
          <p:cNvPicPr preferRelativeResize="0"/>
          <p:nvPr/>
        </p:nvPicPr>
        <p:blipFill rotWithShape="1">
          <a:blip r:embed="rId4">
            <a:alphaModFix/>
          </a:blip>
          <a:srcRect b="29147" l="4943" r="43563" t="15774"/>
          <a:stretch/>
        </p:blipFill>
        <p:spPr>
          <a:xfrm>
            <a:off x="5204825" y="2774650"/>
            <a:ext cx="3939175" cy="23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3"/>
          <p:cNvSpPr txBox="1"/>
          <p:nvPr/>
        </p:nvSpPr>
        <p:spPr>
          <a:xfrm>
            <a:off x="311700" y="1317225"/>
            <a:ext cx="4893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Mmmmmm… not sure, might be risky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=&gt;volatility of the data ? </a:t>
            </a:r>
            <a:endParaRPr/>
          </a:p>
        </p:txBody>
      </p:sp>
      <p:pic>
        <p:nvPicPr>
          <p:cNvPr id="472" name="Google Shape;472;p63"/>
          <p:cNvPicPr preferRelativeResize="0"/>
          <p:nvPr/>
        </p:nvPicPr>
        <p:blipFill rotWithShape="1">
          <a:blip r:embed="rId5">
            <a:alphaModFix/>
          </a:blip>
          <a:srcRect b="29668" l="5493" r="42928" t="16651"/>
          <a:stretch/>
        </p:blipFill>
        <p:spPr>
          <a:xfrm>
            <a:off x="365500" y="2491575"/>
            <a:ext cx="4048448" cy="23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Preliminary </a:t>
            </a:r>
            <a:r>
              <a:rPr lang="zh-CN"/>
              <a:t>Concepts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Patterns in time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trend + seasonal + cyclic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Stationarity: statistical properties are all constant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Basis of many traditional model.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Use high-order difference to achieve stationarity.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Correlation: Cov(X,Y) = E(X-EX)(Y-EY)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Auto correaltion: correlation between points separated by n time periods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Partial autocorrelation: auto correlation with the control of other variables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 help to identify AR model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57605" l="8595" r="8279" t="11139"/>
          <a:stretch/>
        </p:blipFill>
        <p:spPr>
          <a:xfrm>
            <a:off x="4041350" y="-49175"/>
            <a:ext cx="2582752" cy="315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12557" l="12227" r="7804" t="50056"/>
          <a:stretch/>
        </p:blipFill>
        <p:spPr>
          <a:xfrm>
            <a:off x="6756975" y="46450"/>
            <a:ext cx="2463224" cy="37426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4728600" cy="572700"/>
          </a:xfrm>
          <a:prstGeom prst="rect">
            <a:avLst/>
          </a:prstGeom>
          <a:solidFill>
            <a:srgbClr val="FFFFFF">
              <a:alpha val="427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Visualization of Raw Data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384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relative trends are somehow similar;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Zone 9 is noisy and highly unstable.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Zone 10 has an abrupt increase in the last year.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125" y="3924300"/>
            <a:ext cx="2463222" cy="3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50232" l="8595" r="8279" t="42157"/>
          <a:stretch/>
        </p:blipFill>
        <p:spPr>
          <a:xfrm>
            <a:off x="672000" y="3180750"/>
            <a:ext cx="5855350" cy="1742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6425775" y="31000"/>
            <a:ext cx="3312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573450" y="46450"/>
            <a:ext cx="465300" cy="4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38" y="1606726"/>
            <a:ext cx="644457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Raw Data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data distribution of different zones are quite distinct.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Visualization of the Overall Pattern in Zone 21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</a:t>
            </a:r>
            <a:r>
              <a:rPr lang="zh-CN"/>
              <a:t>trong seasonality in season, month, and hour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1895825"/>
            <a:ext cx="3734439" cy="15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7144650" y="1624450"/>
            <a:ext cx="928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24 Hour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225" y="1875725"/>
            <a:ext cx="2638125" cy="15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3738381" y="1596400"/>
            <a:ext cx="1177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12 Month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1974700" y="3494175"/>
            <a:ext cx="5726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Energy Loads Hourly Distribution of Each Month 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6113"/>
            <a:ext cx="9143995" cy="9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3923900" y="3866200"/>
            <a:ext cx="2193300" cy="901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6180775" y="3866200"/>
            <a:ext cx="2193300" cy="901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667025" y="3880975"/>
            <a:ext cx="2193300" cy="901800"/>
          </a:xfrm>
          <a:prstGeom prst="rect">
            <a:avLst/>
          </a:prstGeom>
          <a:noFill/>
          <a:ln cap="flat" cmpd="sng" w="19050">
            <a:solidFill>
              <a:srgbClr val="FAAC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-589850" y="3866200"/>
            <a:ext cx="2193300" cy="901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8437650" y="3866200"/>
            <a:ext cx="2193300" cy="901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